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9" r:id="rId2"/>
    <p:sldId id="322" r:id="rId3"/>
    <p:sldId id="372" r:id="rId4"/>
    <p:sldId id="373" r:id="rId5"/>
    <p:sldId id="374" r:id="rId6"/>
    <p:sldId id="375" r:id="rId7"/>
    <p:sldId id="378" r:id="rId8"/>
    <p:sldId id="380" r:id="rId9"/>
    <p:sldId id="381" r:id="rId10"/>
    <p:sldId id="382" r:id="rId11"/>
    <p:sldId id="383" r:id="rId12"/>
    <p:sldId id="384" r:id="rId13"/>
    <p:sldId id="385" r:id="rId14"/>
    <p:sldId id="386" r:id="rId15"/>
  </p:sldIdLst>
  <p:sldSz cx="12192000" cy="6858000"/>
  <p:notesSz cx="6805613" cy="9939338"/>
  <p:defaultTextStyle>
    <a:defPPr>
      <a:defRPr lang="en-N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48D02"/>
    <a:srgbClr val="008B95"/>
    <a:srgbClr val="3A96BC"/>
    <a:srgbClr val="009999"/>
    <a:srgbClr val="33CCCC"/>
    <a:srgbClr val="EAEAEA"/>
    <a:srgbClr val="C0C0C0"/>
    <a:srgbClr val="F8D746"/>
    <a:srgbClr val="4C5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81217" autoAdjust="0"/>
  </p:normalViewPr>
  <p:slideViewPr>
    <p:cSldViewPr snapToGrid="0">
      <p:cViewPr varScale="1">
        <p:scale>
          <a:sx n="91" d="100"/>
          <a:sy n="91" d="100"/>
        </p:scale>
        <p:origin x="71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35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659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188" y="752475"/>
            <a:ext cx="6600825" cy="3713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596" y="4721026"/>
            <a:ext cx="5446423" cy="447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4" tIns="44983" rIns="91574" bIns="44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154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8" y="752475"/>
            <a:ext cx="6600825" cy="3713163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52475"/>
            <a:ext cx="6600825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7152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450976"/>
            <a:ext cx="12192000" cy="5421313"/>
          </a:xfrm>
          <a:prstGeom prst="rect">
            <a:avLst/>
          </a:prstGeom>
          <a:solidFill>
            <a:srgbClr val="008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2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NZ" noProof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NZ" noProof="0" smtClean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0" y="1422400"/>
            <a:ext cx="12192000" cy="14288"/>
          </a:xfrm>
          <a:prstGeom prst="line">
            <a:avLst/>
          </a:prstGeom>
          <a:noFill/>
          <a:ln w="152400">
            <a:solidFill>
              <a:srgbClr val="4C57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 sz="2400"/>
          </a:p>
        </p:txBody>
      </p:sp>
      <p:pic>
        <p:nvPicPr>
          <p:cNvPr id="28680" name="Picture 8" descr="IR logo teal 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385764"/>
            <a:ext cx="3075517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9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2200" y="369888"/>
            <a:ext cx="2813051" cy="5383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1" y="369888"/>
            <a:ext cx="8235949" cy="5383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576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58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076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951" y="1438276"/>
            <a:ext cx="4123267" cy="4314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1417" y="1438276"/>
            <a:ext cx="4123267" cy="4314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74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893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42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37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17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45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1" y="369888"/>
            <a:ext cx="11252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N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4951" y="1438276"/>
            <a:ext cx="8449733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26176"/>
            <a:ext cx="12192000" cy="646113"/>
          </a:xfrm>
          <a:prstGeom prst="rect">
            <a:avLst/>
          </a:prstGeom>
          <a:solidFill>
            <a:srgbClr val="008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2400"/>
          </a:p>
        </p:txBody>
      </p:sp>
      <p:pic>
        <p:nvPicPr>
          <p:cNvPr id="1032" name="Picture 8" descr="IR logo reverse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1" y="6332538"/>
            <a:ext cx="214630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0" y="6153150"/>
            <a:ext cx="12192000" cy="14288"/>
          </a:xfrm>
          <a:prstGeom prst="line">
            <a:avLst/>
          </a:prstGeom>
          <a:noFill/>
          <a:ln w="152400">
            <a:solidFill>
              <a:srgbClr val="4C57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 sz="2400"/>
          </a:p>
        </p:txBody>
      </p:sp>
      <p:sp>
        <p:nvSpPr>
          <p:cNvPr id="31744" name="Text Box 1024"/>
          <p:cNvSpPr txBox="1">
            <a:spLocks noChangeArrowheads="1"/>
          </p:cNvSpPr>
          <p:nvPr/>
        </p:nvSpPr>
        <p:spPr bwMode="auto">
          <a:xfrm>
            <a:off x="8140701" y="6202363"/>
            <a:ext cx="4051300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Policy </a:t>
            </a:r>
            <a:r>
              <a:rPr lang="en-GB" sz="1200" b="1" dirty="0" smtClean="0">
                <a:solidFill>
                  <a:schemeClr val="bg1"/>
                </a:solidFill>
                <a:latin typeface="Verdana" pitchFamily="34" charset="0"/>
              </a:rPr>
              <a:t>and Strategy</a:t>
            </a:r>
            <a:endParaRPr lang="en-GB" sz="1200" b="1" dirty="0">
              <a:solidFill>
                <a:schemeClr val="bg1"/>
              </a:solidFill>
              <a:latin typeface="Verdana" pitchFamily="34" charset="0"/>
            </a:endParaRPr>
          </a:p>
          <a:p>
            <a:pPr algn="r"/>
            <a:r>
              <a:rPr lang="fi-FI" sz="1000" dirty="0" smtClean="0">
                <a:solidFill>
                  <a:schemeClr val="bg1"/>
                </a:solidFill>
                <a:latin typeface="Verdana" pitchFamily="34" charset="0"/>
              </a:rPr>
              <a:t>Te Wāhanga o te Rautaki me te Kaupapa</a:t>
            </a:r>
            <a:endParaRPr lang="en-NZ" sz="1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r"/>
            <a:r>
              <a:rPr lang="en-NZ" sz="1000" dirty="0" smtClean="0">
                <a:solidFill>
                  <a:schemeClr val="bg1"/>
                </a:solidFill>
                <a:latin typeface="Verdana" pitchFamily="34" charset="0"/>
              </a:rPr>
              <a:t>taxpolicy.ird.govt.nz</a:t>
            </a:r>
            <a:endParaRPr lang="en-NZ" sz="1000" dirty="0">
              <a:solidFill>
                <a:schemeClr val="bg1"/>
              </a:solidFill>
              <a:latin typeface="Verdana" pitchFamily="34" charset="0"/>
            </a:endParaRPr>
          </a:p>
          <a:p>
            <a:pPr algn="r">
              <a:spcBef>
                <a:spcPct val="50000"/>
              </a:spcBef>
            </a:pPr>
            <a:endParaRPr lang="en-NZ" sz="10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00000"/>
        <a:buFont typeface="Wingdings" pitchFamily="2" charset="2"/>
        <a:buChar char="Ø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SzPct val="100000"/>
        <a:buChar char="–"/>
        <a:defRPr sz="1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3230" y="2130426"/>
            <a:ext cx="8507185" cy="1470025"/>
          </a:xfrm>
        </p:spPr>
        <p:txBody>
          <a:bodyPr/>
          <a:lstStyle/>
          <a:p>
            <a:r>
              <a:rPr lang="en-NZ" sz="3200" b="1" dirty="0"/>
              <a:t>NOT-FOR-PROFITS &amp; CHARITIES</a:t>
            </a:r>
            <a:br>
              <a:rPr lang="en-NZ" sz="3200" b="1" dirty="0"/>
            </a:br>
            <a:r>
              <a:rPr lang="en-NZ" sz="3200" b="1" dirty="0"/>
              <a:t/>
            </a:r>
            <a:br>
              <a:rPr lang="en-NZ" sz="3200" b="1" dirty="0"/>
            </a:br>
            <a:r>
              <a:rPr lang="en-NZ" sz="2400" b="1" i="1" dirty="0"/>
              <a:t>DATA SNAPSHOTS FROM IR AND DIA </a:t>
            </a:r>
            <a:endParaRPr lang="en-US" sz="2400" b="1" i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NZ" b="1" dirty="0" smtClean="0"/>
          </a:p>
          <a:p>
            <a:endParaRPr lang="en-NZ" b="1" dirty="0"/>
          </a:p>
          <a:p>
            <a:endParaRPr lang="en-NZ" sz="1400" dirty="0"/>
          </a:p>
          <a:p>
            <a:endParaRPr lang="en-NZ" sz="1400" dirty="0"/>
          </a:p>
          <a:p>
            <a:r>
              <a:rPr lang="en-NZ" sz="1400" dirty="0"/>
              <a:t>April 2018</a:t>
            </a:r>
          </a:p>
          <a:p>
            <a:r>
              <a:rPr lang="en-NZ" sz="1400" dirty="0"/>
              <a:t>Presenter: Stewart .Donaldson@ird.govt.nz</a:t>
            </a:r>
          </a:p>
          <a:p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17328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4" y="214994"/>
            <a:ext cx="7291387" cy="567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10</a:t>
            </a:r>
          </a:p>
          <a:p>
            <a:endParaRPr lang="en-N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9136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9" y="286657"/>
            <a:ext cx="7158037" cy="566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11</a:t>
            </a:r>
          </a:p>
          <a:p>
            <a:endParaRPr lang="en-N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280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429" y="266928"/>
            <a:ext cx="7673975" cy="5308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12</a:t>
            </a:r>
          </a:p>
          <a:p>
            <a:endParaRPr lang="en-N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30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604158"/>
            <a:ext cx="8414783" cy="49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13</a:t>
            </a:r>
          </a:p>
          <a:p>
            <a:endParaRPr lang="en-N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4499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429" y="279851"/>
            <a:ext cx="7952468" cy="52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14</a:t>
            </a:r>
          </a:p>
          <a:p>
            <a:endParaRPr lang="en-N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824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INLAND REVENUE DATA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2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083398" y="1340209"/>
            <a:ext cx="3442447" cy="4446188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There are about 115,000 entities coded as NFPs on Inland Revenue’s records in 2018  </a:t>
            </a:r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11" name="Oval 10"/>
          <p:cNvSpPr/>
          <p:nvPr/>
        </p:nvSpPr>
        <p:spPr bwMode="auto">
          <a:xfrm>
            <a:off x="6063728" y="1785770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3077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SNAPSHOT – TAX CHARITIES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3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083398" y="1247887"/>
            <a:ext cx="3442447" cy="4446188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About 28,000 NFPs are “tax charities” registered with DIA.  There are also about 300 non-resident tax charities registered with IRD  </a:t>
            </a:r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11" name="Oval 10"/>
          <p:cNvSpPr/>
          <p:nvPr/>
        </p:nvSpPr>
        <p:spPr bwMode="auto">
          <a:xfrm>
            <a:off x="6063728" y="1807286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454509" y="3563304"/>
            <a:ext cx="1599845" cy="159333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8025" y="515663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28,000 Tax Charities - DIA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8" idx="3"/>
          </p:cNvCxnSpPr>
          <p:nvPr/>
        </p:nvCxnSpPr>
        <p:spPr bwMode="auto">
          <a:xfrm flipV="1">
            <a:off x="6708514" y="4923298"/>
            <a:ext cx="980287" cy="602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8926597" y="3304710"/>
            <a:ext cx="360923" cy="329172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04961" y="2644674"/>
            <a:ext cx="1469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300 Tax Charities - IRD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9224392" y="3118785"/>
            <a:ext cx="340077" cy="259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0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SNAPSHOT – OTHER EXEMPTIONS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4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083398" y="1247887"/>
            <a:ext cx="3442447" cy="4446188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About </a:t>
            </a:r>
            <a:r>
              <a:rPr lang="en-NZ" sz="2000" dirty="0"/>
              <a:t>25,000 </a:t>
            </a:r>
            <a:r>
              <a:rPr lang="en-NZ" sz="2000" dirty="0"/>
              <a:t>NFPs qualify for specific income tax exemptions: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1400" b="1" dirty="0"/>
              <a:t>Bodies </a:t>
            </a:r>
            <a:r>
              <a:rPr lang="en-NZ" sz="1400" b="1" dirty="0"/>
              <a:t>promoting amateur games and sports (23,000)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1400" dirty="0"/>
              <a:t>Local </a:t>
            </a:r>
            <a:r>
              <a:rPr lang="en-NZ" sz="1400" dirty="0"/>
              <a:t>&amp; regional promotional </a:t>
            </a:r>
            <a:r>
              <a:rPr lang="en-NZ" sz="1400" dirty="0"/>
              <a:t>bodies (2,000)</a:t>
            </a:r>
            <a:endParaRPr lang="en-NZ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NZ" sz="1400" dirty="0"/>
              <a:t>Other bodies (240)</a:t>
            </a:r>
            <a:endParaRPr lang="en-NZ" sz="1400" dirty="0"/>
          </a:p>
        </p:txBody>
      </p:sp>
      <p:sp>
        <p:nvSpPr>
          <p:cNvPr id="11" name="Oval 10"/>
          <p:cNvSpPr/>
          <p:nvPr/>
        </p:nvSpPr>
        <p:spPr bwMode="auto">
          <a:xfrm>
            <a:off x="6063728" y="1785770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7454509" y="3563304"/>
            <a:ext cx="1599845" cy="159333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8025" y="515663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28,000 Tax Charities - DIA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8" idx="3"/>
          </p:cNvCxnSpPr>
          <p:nvPr/>
        </p:nvCxnSpPr>
        <p:spPr bwMode="auto">
          <a:xfrm flipV="1">
            <a:off x="6708514" y="4923298"/>
            <a:ext cx="980287" cy="602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6729488" y="2172767"/>
            <a:ext cx="1607295" cy="1545123"/>
          </a:xfrm>
          <a:prstGeom prst="ellipse">
            <a:avLst/>
          </a:prstGeom>
          <a:solidFill>
            <a:srgbClr val="008B95"/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1752" y="1372782"/>
            <a:ext cx="1605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Tax exempt NFPs that are not Tax Charities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537065" y="2248349"/>
            <a:ext cx="333487" cy="2689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8926597" y="3304710"/>
            <a:ext cx="360923" cy="329172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04961" y="2644674"/>
            <a:ext cx="1469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300 Tax Charities - IRD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224392" y="3118785"/>
            <a:ext cx="340077" cy="259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771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SNAPSHOT – NFPs &amp; INC &lt;$1,000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5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61266" y="1079780"/>
            <a:ext cx="2958354" cy="4446188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About </a:t>
            </a:r>
            <a:r>
              <a:rPr lang="en-NZ" sz="2000" dirty="0"/>
              <a:t>20,000 NFPs have indicated to IRD they have </a:t>
            </a:r>
            <a:r>
              <a:rPr lang="en-NZ" sz="2000" dirty="0"/>
              <a:t>net income below $1,000 and do not file income tax </a:t>
            </a:r>
            <a:r>
              <a:rPr lang="en-NZ" sz="2000" dirty="0"/>
              <a:t>returns</a:t>
            </a:r>
            <a:endParaRPr lang="en-NZ" sz="2000" dirty="0"/>
          </a:p>
        </p:txBody>
      </p:sp>
      <p:sp>
        <p:nvSpPr>
          <p:cNvPr id="11" name="Oval 10"/>
          <p:cNvSpPr/>
          <p:nvPr/>
        </p:nvSpPr>
        <p:spPr bwMode="auto">
          <a:xfrm>
            <a:off x="6063728" y="1785770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7454509" y="3563304"/>
            <a:ext cx="1599845" cy="159333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8025" y="515663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28,000 Tax Charities - DIA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8" idx="3"/>
          </p:cNvCxnSpPr>
          <p:nvPr/>
        </p:nvCxnSpPr>
        <p:spPr bwMode="auto">
          <a:xfrm flipV="1">
            <a:off x="6708514" y="4923298"/>
            <a:ext cx="980287" cy="602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6729488" y="2172767"/>
            <a:ext cx="1607295" cy="1545123"/>
          </a:xfrm>
          <a:prstGeom prst="ellipse">
            <a:avLst/>
          </a:prstGeom>
          <a:solidFill>
            <a:srgbClr val="008B95"/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1752" y="1372782"/>
            <a:ext cx="1605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Tax exempt NFPs that are not Tax Charities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537065" y="2248349"/>
            <a:ext cx="333487" cy="2689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8926597" y="3304710"/>
            <a:ext cx="360923" cy="329172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04961" y="2644674"/>
            <a:ext cx="1469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300 Tax Charities - IRD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224392" y="3118785"/>
            <a:ext cx="340077" cy="259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val 19"/>
          <p:cNvSpPr/>
          <p:nvPr/>
        </p:nvSpPr>
        <p:spPr bwMode="auto">
          <a:xfrm>
            <a:off x="6285522" y="3633882"/>
            <a:ext cx="1168986" cy="1125890"/>
          </a:xfrm>
          <a:prstGeom prst="ellipse">
            <a:avLst/>
          </a:prstGeom>
          <a:solidFill>
            <a:srgbClr val="948D0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35605" y="4390441"/>
            <a:ext cx="1768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10,000-20,000 NFPs with income below $1,000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 bwMode="auto">
          <a:xfrm flipV="1">
            <a:off x="5703636" y="4513478"/>
            <a:ext cx="581887" cy="3540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6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SNAPSHOT – DONEE ORGS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6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003012" y="1309492"/>
            <a:ext cx="2599468" cy="4319609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About 25,000 NFPs are </a:t>
            </a:r>
            <a:r>
              <a:rPr lang="en-NZ" sz="2000" dirty="0" err="1"/>
              <a:t>donee</a:t>
            </a:r>
            <a:r>
              <a:rPr lang="en-NZ" sz="2000" dirty="0"/>
              <a:t> organisations</a:t>
            </a:r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sz="2000" dirty="0"/>
              <a:t>22,500 </a:t>
            </a:r>
            <a:r>
              <a:rPr lang="en-NZ" sz="2000" dirty="0"/>
              <a:t>are tax charities; </a:t>
            </a:r>
            <a:r>
              <a:rPr lang="en-NZ" sz="2000" dirty="0"/>
              <a:t>2,000 are schools, 500 have benevolent</a:t>
            </a:r>
            <a:r>
              <a:rPr lang="en-NZ" sz="2000" dirty="0"/>
              <a:t>, philanthropic or cultural purposes </a:t>
            </a:r>
            <a:r>
              <a:rPr lang="en-NZ" sz="2000" dirty="0"/>
              <a:t>(or are unregistered charities) </a:t>
            </a:r>
            <a:endParaRPr lang="en-NZ" sz="2000" dirty="0"/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11" name="Oval 10"/>
          <p:cNvSpPr/>
          <p:nvPr/>
        </p:nvSpPr>
        <p:spPr bwMode="auto">
          <a:xfrm>
            <a:off x="6063728" y="1785770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7454509" y="3563304"/>
            <a:ext cx="1599845" cy="159333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8025" y="515663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28,000 Tax Charities - DIA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8" idx="3"/>
          </p:cNvCxnSpPr>
          <p:nvPr/>
        </p:nvCxnSpPr>
        <p:spPr bwMode="auto">
          <a:xfrm flipV="1">
            <a:off x="6708514" y="4923298"/>
            <a:ext cx="980287" cy="602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6729488" y="2172767"/>
            <a:ext cx="1607295" cy="1545123"/>
          </a:xfrm>
          <a:prstGeom prst="ellipse">
            <a:avLst/>
          </a:prstGeom>
          <a:solidFill>
            <a:srgbClr val="008B95"/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1752" y="1372782"/>
            <a:ext cx="1605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Tax exempt NFPs that are not Tax Charities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537065" y="2248349"/>
            <a:ext cx="333487" cy="2689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8926597" y="3304710"/>
            <a:ext cx="360923" cy="329172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04961" y="2644674"/>
            <a:ext cx="1469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300 Tax Charities - IRD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224392" y="3118785"/>
            <a:ext cx="340077" cy="259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val 19"/>
          <p:cNvSpPr/>
          <p:nvPr/>
        </p:nvSpPr>
        <p:spPr bwMode="auto">
          <a:xfrm>
            <a:off x="6285522" y="3633882"/>
            <a:ext cx="1168986" cy="1125890"/>
          </a:xfrm>
          <a:prstGeom prst="ellipse">
            <a:avLst/>
          </a:prstGeom>
          <a:solidFill>
            <a:srgbClr val="948D0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35605" y="4390441"/>
            <a:ext cx="1768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10,000-20,000 NFPs with income below $1,000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 bwMode="auto">
          <a:xfrm flipV="1">
            <a:off x="5703636" y="4513478"/>
            <a:ext cx="581887" cy="3540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850" y="3469297"/>
            <a:ext cx="1574747" cy="160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602481" y="3252992"/>
            <a:ext cx="1605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</a:t>
            </a:r>
            <a:r>
              <a:rPr lang="en-NZ" sz="1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donee</a:t>
            </a:r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organisations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6207601" y="3563304"/>
            <a:ext cx="1074104" cy="3524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8457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849" y="369888"/>
            <a:ext cx="8853544" cy="838200"/>
          </a:xfrm>
        </p:spPr>
        <p:txBody>
          <a:bodyPr/>
          <a:lstStyle/>
          <a:p>
            <a:r>
              <a:rPr lang="en-NZ" sz="3200" b="1" dirty="0"/>
              <a:t>SNAPSHOT – GST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32085" y="5540188"/>
            <a:ext cx="580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7</a:t>
            </a:r>
            <a:endParaRPr lang="en-NZ" sz="1400" dirty="0">
              <a:latin typeface="+mn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003012" y="1372781"/>
            <a:ext cx="2274237" cy="4319609"/>
          </a:xfrm>
        </p:spPr>
        <p:txBody>
          <a:bodyPr anchor="ctr"/>
          <a:lstStyle/>
          <a:p>
            <a:pPr marL="0" indent="0">
              <a:buNone/>
            </a:pPr>
            <a:r>
              <a:rPr lang="en-NZ" sz="2000" dirty="0"/>
              <a:t>About 18,000 NFPs are GST </a:t>
            </a:r>
            <a:r>
              <a:rPr lang="en-NZ" sz="2000" dirty="0"/>
              <a:t>registered</a:t>
            </a:r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sz="2000" dirty="0"/>
              <a:t>13,500 charities received $268m GST refunds in the 12-months ending March 2015</a:t>
            </a:r>
            <a:endParaRPr lang="en-NZ" sz="2000" dirty="0"/>
          </a:p>
          <a:p>
            <a:pPr marL="0" indent="0">
              <a:buNone/>
            </a:pPr>
            <a:r>
              <a:rPr lang="en-NZ" sz="2000" dirty="0"/>
              <a:t>  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63728" y="1785770"/>
            <a:ext cx="3570194" cy="35550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4353" y="1398494"/>
            <a:ext cx="1258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115,000 NFPs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8957534" y="1849834"/>
            <a:ext cx="247426" cy="2694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7454509" y="3563304"/>
            <a:ext cx="1599845" cy="159333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8025" y="515663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28,000 Tax Charities - DIA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8" idx="3"/>
          </p:cNvCxnSpPr>
          <p:nvPr/>
        </p:nvCxnSpPr>
        <p:spPr bwMode="auto">
          <a:xfrm flipV="1">
            <a:off x="6708514" y="4923298"/>
            <a:ext cx="980287" cy="602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6729488" y="2172767"/>
            <a:ext cx="1607295" cy="1545123"/>
          </a:xfrm>
          <a:prstGeom prst="ellipse">
            <a:avLst/>
          </a:prstGeom>
          <a:solidFill>
            <a:srgbClr val="008B95"/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1752" y="1372782"/>
            <a:ext cx="1605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Tax exempt NFPs that are not Tax Charities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537065" y="2248349"/>
            <a:ext cx="333487" cy="2689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8926597" y="3304710"/>
            <a:ext cx="360923" cy="329172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762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04961" y="2644674"/>
            <a:ext cx="1469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300 Tax Charities - IRD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224392" y="3118785"/>
            <a:ext cx="340077" cy="259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val 19"/>
          <p:cNvSpPr/>
          <p:nvPr/>
        </p:nvSpPr>
        <p:spPr bwMode="auto">
          <a:xfrm>
            <a:off x="6285522" y="3633882"/>
            <a:ext cx="1168986" cy="1125890"/>
          </a:xfrm>
          <a:prstGeom prst="ellipse">
            <a:avLst/>
          </a:prstGeom>
          <a:solidFill>
            <a:srgbClr val="948D0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35605" y="4390441"/>
            <a:ext cx="1768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10,000-20,000 NFPs with income below $1,000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 bwMode="auto">
          <a:xfrm flipV="1">
            <a:off x="5703636" y="4513478"/>
            <a:ext cx="581887" cy="35401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850" y="3469297"/>
            <a:ext cx="1574747" cy="160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602481" y="3252992"/>
            <a:ext cx="1605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25,000 </a:t>
            </a:r>
            <a:r>
              <a:rPr lang="en-NZ" sz="1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donee</a:t>
            </a:r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organisations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6207601" y="3563304"/>
            <a:ext cx="1074104" cy="3524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25"/>
          <p:cNvSpPr/>
          <p:nvPr/>
        </p:nvSpPr>
        <p:spPr bwMode="auto">
          <a:xfrm>
            <a:off x="7382794" y="3014704"/>
            <a:ext cx="1574741" cy="1523016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 sz="1800" kern="0">
              <a:solidFill>
                <a:srgbClr val="CA500F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 flipV="1">
            <a:off x="8957534" y="4065814"/>
            <a:ext cx="715832" cy="5676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9140638" y="4633416"/>
            <a:ext cx="145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18,000 NFPs registered for GST</a:t>
            </a:r>
            <a:endParaRPr lang="en-NZ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8</a:t>
            </a:r>
          </a:p>
          <a:p>
            <a:endParaRPr lang="en-NZ" sz="1400" dirty="0">
              <a:latin typeface="+mn-lt"/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662" y="391887"/>
            <a:ext cx="8444739" cy="4888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9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2085" y="5540187"/>
            <a:ext cx="58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>
                <a:latin typeface="+mn-lt"/>
              </a:rPr>
              <a:t>9</a:t>
            </a:r>
          </a:p>
          <a:p>
            <a:endParaRPr lang="en-NZ" sz="1400" dirty="0">
              <a:latin typeface="+mn-lt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4" y="308207"/>
            <a:ext cx="7990343" cy="523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35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- Teal - without I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D presentation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AD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D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D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D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D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D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D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- Teal - without IR</Template>
  <TotalTime>3742</TotalTime>
  <Words>317</Words>
  <Application>Microsoft Office PowerPoint</Application>
  <PresentationFormat>Widescreen</PresentationFormat>
  <Paragraphs>66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Verdana</vt:lpstr>
      <vt:lpstr>Wingdings</vt:lpstr>
      <vt:lpstr>Presentation - Teal - without IR</vt:lpstr>
      <vt:lpstr>NOT-FOR-PROFITS &amp; CHARITIES  DATA SNAPSHOTS FROM IR AND DIA </vt:lpstr>
      <vt:lpstr>INLAND REVENUE DATA</vt:lpstr>
      <vt:lpstr>SNAPSHOT – TAX CHARITIES</vt:lpstr>
      <vt:lpstr>SNAPSHOT – OTHER EXEMPTIONS</vt:lpstr>
      <vt:lpstr>SNAPSHOT – NFPs &amp; INC &lt;$1,000</vt:lpstr>
      <vt:lpstr>SNAPSHOT – DONEE ORGS</vt:lpstr>
      <vt:lpstr>SNAPSHOT – GST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Inland Revenue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Stewart Donaldson</dc:creator>
  <cp:lastModifiedBy>Sara OHara</cp:lastModifiedBy>
  <cp:revision>247</cp:revision>
  <cp:lastPrinted>2017-11-27T02:22:15Z</cp:lastPrinted>
  <dcterms:created xsi:type="dcterms:W3CDTF">2016-01-28T21:41:21Z</dcterms:created>
  <dcterms:modified xsi:type="dcterms:W3CDTF">2018-04-24T04:37:08Z</dcterms:modified>
</cp:coreProperties>
</file>